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8"/>
  </p:notesMasterIdLst>
  <p:sldIdLst>
    <p:sldId id="257" r:id="rId2"/>
    <p:sldId id="261" r:id="rId3"/>
    <p:sldId id="270" r:id="rId4"/>
    <p:sldId id="272" r:id="rId5"/>
    <p:sldId id="271" r:id="rId6"/>
    <p:sldId id="273" r:id="rId7"/>
  </p:sldIdLst>
  <p:sldSz cx="12192000" cy="6858000"/>
  <p:notesSz cx="6858000" cy="9144000"/>
  <p:embeddedFontLst>
    <p:embeddedFont>
      <p:font typeface="Beausite Fit Light" panose="020B0403050502060203" pitchFamily="34" charset="0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Poppins" pitchFamily="2" charset="77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2" roundtripDataSignature="AMtx7mjOSnKtKHXLlt1ni9H6pjFYzKg/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FFF2"/>
    <a:srgbClr val="99FFCC"/>
    <a:srgbClr val="FAB03B"/>
    <a:srgbClr val="E3DEFE"/>
    <a:srgbClr val="737A84"/>
    <a:srgbClr val="33FF99"/>
    <a:srgbClr val="D6D6DE"/>
    <a:srgbClr val="FF00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96"/>
    <p:restoredTop sz="97193"/>
  </p:normalViewPr>
  <p:slideViewPr>
    <p:cSldViewPr snapToGrid="0" snapToObjects="1">
      <p:cViewPr varScale="1">
        <p:scale>
          <a:sx n="170" d="100"/>
          <a:sy n="170" d="100"/>
        </p:scale>
        <p:origin x="8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1" d="100"/>
        <a:sy n="10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BBC88D6-85F5-C84F-B0E7-E35C569B264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485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12;p10"/>
          <p:cNvSpPr txBox="1">
            <a:spLocks noGrp="1"/>
          </p:cNvSpPr>
          <p:nvPr>
            <p:ph type="ctrTitle"/>
          </p:nvPr>
        </p:nvSpPr>
        <p:spPr>
          <a:xfrm>
            <a:off x="416339" y="2504661"/>
            <a:ext cx="9144000" cy="1097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8000" b="0" i="0">
                <a:solidFill>
                  <a:schemeClr val="bg1"/>
                </a:solidFill>
                <a:latin typeface="Beausite Fit Light" panose="020B0403050502060203" pitchFamily="34" charset="0"/>
                <a:ea typeface="Beausite Fit Light" panose="020B0403050502060203" pitchFamily="34" charset="0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13" name="Google Shape;13;p10"/>
          <p:cNvSpPr txBox="1">
            <a:spLocks noGrp="1"/>
          </p:cNvSpPr>
          <p:nvPr>
            <p:ph type="subTitle" idx="1"/>
          </p:nvPr>
        </p:nvSpPr>
        <p:spPr>
          <a:xfrm>
            <a:off x="416339" y="3624263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6600" b="0" i="0">
                <a:solidFill>
                  <a:schemeClr val="accent2"/>
                </a:solidFill>
                <a:latin typeface="Beausite Fit Light" panose="020B0403050502060203" pitchFamily="34" charset="0"/>
                <a:ea typeface="Beausite Fit Light" panose="020B0403050502060203" pitchFamily="34" charset="0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 dirty="0"/>
          </a:p>
        </p:txBody>
      </p:sp>
      <p:sp>
        <p:nvSpPr>
          <p:cNvPr id="14" name="Google Shape;14;p10"/>
          <p:cNvSpPr txBox="1">
            <a:spLocks noGrp="1"/>
          </p:cNvSpPr>
          <p:nvPr>
            <p:ph type="dt" idx="10"/>
          </p:nvPr>
        </p:nvSpPr>
        <p:spPr>
          <a:xfrm>
            <a:off x="416339" y="52705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200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fld id="{DB5A95E3-A218-2A46-BF00-24568AA671B5}" type="datetime1">
              <a:rPr lang="en-US" smtClean="0"/>
              <a:t>6/10/21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8139C21-5461-324F-8CDD-32BFD5C2C7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6339" y="392442"/>
            <a:ext cx="2982844" cy="4390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userDrawn="1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kite, flying, day&#10;&#10;Description automatically generated">
            <a:extLst>
              <a:ext uri="{FF2B5EF4-FFF2-40B4-BE49-F238E27FC236}">
                <a16:creationId xmlns:a16="http://schemas.microsoft.com/office/drawing/2014/main" id="{D7DF7A97-390A-1449-A426-FC788103E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5554"/>
          <a:stretch/>
        </p:blipFill>
        <p:spPr>
          <a:xfrm>
            <a:off x="-1" y="0"/>
            <a:ext cx="3932237" cy="6858000"/>
          </a:xfrm>
          <a:prstGeom prst="rect">
            <a:avLst/>
          </a:prstGeom>
        </p:spPr>
      </p:pic>
      <p:sp>
        <p:nvSpPr>
          <p:cNvPr id="55" name="Google Shape;55;p17"/>
          <p:cNvSpPr txBox="1">
            <a:spLocks noGrp="1"/>
          </p:cNvSpPr>
          <p:nvPr>
            <p:ph type="title"/>
          </p:nvPr>
        </p:nvSpPr>
        <p:spPr>
          <a:xfrm>
            <a:off x="263719" y="403652"/>
            <a:ext cx="343713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400" b="0" i="0">
                <a:solidFill>
                  <a:schemeClr val="tx1"/>
                </a:solidFill>
                <a:latin typeface="Beausite Fit Light" panose="020B040305050206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6" name="Google Shape;56;p17"/>
          <p:cNvSpPr txBox="1">
            <a:spLocks noGrp="1"/>
          </p:cNvSpPr>
          <p:nvPr>
            <p:ph type="body" idx="1"/>
          </p:nvPr>
        </p:nvSpPr>
        <p:spPr>
          <a:xfrm>
            <a:off x="4381500" y="268288"/>
            <a:ext cx="7402945" cy="593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5400" lv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 dirty="0"/>
          </a:p>
        </p:txBody>
      </p:sp>
      <p:sp>
        <p:nvSpPr>
          <p:cNvPr id="57" name="Google Shape;57;p17"/>
          <p:cNvSpPr txBox="1">
            <a:spLocks noGrp="1"/>
          </p:cNvSpPr>
          <p:nvPr>
            <p:ph type="body" idx="2"/>
          </p:nvPr>
        </p:nvSpPr>
        <p:spPr>
          <a:xfrm>
            <a:off x="1211650" y="2514600"/>
            <a:ext cx="2489200" cy="335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 dirty="0"/>
          </a:p>
        </p:txBody>
      </p:sp>
      <p:sp>
        <p:nvSpPr>
          <p:cNvPr id="58" name="Google Shape;5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fld id="{9DD4EF4C-9613-C744-9565-4C7F90DC0EF6}" type="datetime1">
              <a:rPr lang="en-US" smtClean="0"/>
              <a:t>6/10/21</a:t>
            </a:fld>
            <a:endParaRPr dirty="0"/>
          </a:p>
        </p:txBody>
      </p:sp>
      <p:sp>
        <p:nvSpPr>
          <p:cNvPr id="60" name="Google Shape;6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C2AB221-E410-6949-9710-1A39D2E591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6052" y="5584392"/>
            <a:ext cx="569190" cy="569190"/>
          </a:xfrm>
          <a:prstGeom prst="rect">
            <a:avLst/>
          </a:prstGeom>
        </p:spPr>
      </p:pic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93107FAD-9BBD-DD4E-8285-E29676B8F4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3718" y="14288"/>
            <a:ext cx="3200400" cy="373192"/>
          </a:xfrm>
        </p:spPr>
        <p:txBody>
          <a:bodyPr>
            <a:normAutofit/>
          </a:bodyPr>
          <a:lstStyle>
            <a:lvl1pPr marL="5080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CATEGORY.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preserve="1" userDrawn="1">
  <p:cSld name="1_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title"/>
          </p:nvPr>
        </p:nvSpPr>
        <p:spPr>
          <a:xfrm>
            <a:off x="263718" y="403652"/>
            <a:ext cx="483321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400" b="0" i="0">
                <a:solidFill>
                  <a:schemeClr val="tx1"/>
                </a:solidFill>
                <a:latin typeface="Beausite Fit Light" panose="020B040305050206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6" name="Google Shape;56;p17"/>
          <p:cNvSpPr txBox="1">
            <a:spLocks noGrp="1"/>
          </p:cNvSpPr>
          <p:nvPr>
            <p:ph type="body" idx="1"/>
          </p:nvPr>
        </p:nvSpPr>
        <p:spPr>
          <a:xfrm>
            <a:off x="5612245" y="268288"/>
            <a:ext cx="6172200" cy="593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 dirty="0"/>
          </a:p>
        </p:txBody>
      </p:sp>
      <p:sp>
        <p:nvSpPr>
          <p:cNvPr id="57" name="Google Shape;57;p17"/>
          <p:cNvSpPr txBox="1">
            <a:spLocks noGrp="1"/>
          </p:cNvSpPr>
          <p:nvPr>
            <p:ph type="body" idx="2"/>
          </p:nvPr>
        </p:nvSpPr>
        <p:spPr>
          <a:xfrm>
            <a:off x="263718" y="2206621"/>
            <a:ext cx="4833215" cy="2533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 dirty="0"/>
          </a:p>
        </p:txBody>
      </p:sp>
      <p:sp>
        <p:nvSpPr>
          <p:cNvPr id="58" name="Google Shape;5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fld id="{9DD4EF4C-9613-C744-9565-4C7F90DC0EF6}" type="datetime1">
              <a:rPr lang="en-US" smtClean="0"/>
              <a:t>6/10/21</a:t>
            </a:fld>
            <a:endParaRPr dirty="0"/>
          </a:p>
        </p:txBody>
      </p:sp>
      <p:sp>
        <p:nvSpPr>
          <p:cNvPr id="60" name="Google Shape;6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C2AB221-E410-6949-9710-1A39D2E591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6052" y="5584392"/>
            <a:ext cx="569190" cy="569190"/>
          </a:xfrm>
          <a:prstGeom prst="rect">
            <a:avLst/>
          </a:prstGeom>
        </p:spPr>
      </p:pic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93107FAD-9BBD-DD4E-8285-E29676B8F4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3718" y="14288"/>
            <a:ext cx="3200400" cy="373192"/>
          </a:xfrm>
        </p:spPr>
        <p:txBody>
          <a:bodyPr>
            <a:normAutofit/>
          </a:bodyPr>
          <a:lstStyle>
            <a:lvl1pPr marL="5080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CATEGORY.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2FA7264-9B8E-3B4E-A318-8641B294E59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2960" y="5206705"/>
            <a:ext cx="755374" cy="75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0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1_Title Only"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29C5AC-4861-5747-A321-3B8A4313F3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8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Google Shape;18;p11"/>
          <p:cNvSpPr txBox="1">
            <a:spLocks noGrp="1"/>
          </p:cNvSpPr>
          <p:nvPr>
            <p:ph type="title"/>
          </p:nvPr>
        </p:nvSpPr>
        <p:spPr>
          <a:xfrm>
            <a:off x="1517374" y="2467108"/>
            <a:ext cx="983642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6600" b="0" i="0">
                <a:solidFill>
                  <a:schemeClr val="bg1"/>
                </a:solidFill>
                <a:latin typeface="Beausite Fit Light" panose="020B040305050206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9" name="Google Shape;19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fld id="{32BB3E82-A5D3-694E-9385-C221992A38F9}" type="datetime1">
              <a:rPr lang="en-US" smtClean="0"/>
              <a:t>6/10/21</a:t>
            </a:fld>
            <a:endParaRPr dirty="0"/>
          </a:p>
        </p:txBody>
      </p:sp>
      <p:sp>
        <p:nvSpPr>
          <p:cNvPr id="21" name="Google Shape;21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3BBE83D-6816-F44E-BC84-F304F037EA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76113" y="650219"/>
            <a:ext cx="755374" cy="755374"/>
          </a:xfrm>
          <a:prstGeom prst="rect">
            <a:avLst/>
          </a:prstGeom>
        </p:spPr>
      </p:pic>
      <p:sp>
        <p:nvSpPr>
          <p:cNvPr id="7" name="Google Shape;110;p3">
            <a:extLst>
              <a:ext uri="{FF2B5EF4-FFF2-40B4-BE49-F238E27FC236}">
                <a16:creationId xmlns:a16="http://schemas.microsoft.com/office/drawing/2014/main" id="{6FBB8FDC-A195-CC4E-B72F-518260990FD0}"/>
              </a:ext>
            </a:extLst>
          </p:cNvPr>
          <p:cNvSpPr txBox="1"/>
          <p:nvPr userDrawn="1"/>
        </p:nvSpPr>
        <p:spPr>
          <a:xfrm>
            <a:off x="1517374" y="2290509"/>
            <a:ext cx="22606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Poppins"/>
              <a:buNone/>
            </a:pPr>
            <a:r>
              <a:rPr lang="en-US" sz="1200" b="1" i="0" u="none" strike="noStrike" cap="none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CATEGORY.</a:t>
            </a:r>
            <a:endParaRPr sz="1200" dirty="0">
              <a:latin typeface="Beausite Fit Light" panose="020B04030505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178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26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7200" b="0" i="0">
                <a:solidFill>
                  <a:schemeClr val="bg1"/>
                </a:solidFill>
                <a:latin typeface="Beausite Fit Light" panose="020B040305050206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chemeClr val="bg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fld id="{94F6207F-D41D-624C-B37B-4A2393E0EFFD}" type="datetime1">
              <a:rPr lang="en-US" smtClean="0"/>
              <a:t>6/10/21</a:t>
            </a:fld>
            <a:endParaRPr lang="en-US" dirty="0"/>
          </a:p>
        </p:txBody>
      </p:sp>
      <p:sp>
        <p:nvSpPr>
          <p:cNvPr id="33" name="Google Shape;3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chemeClr val="bg1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102BC-9581-2F4B-8823-80B1073467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850" y="3979333"/>
            <a:ext cx="10521950" cy="2218267"/>
          </a:xfrm>
        </p:spPr>
        <p:txBody>
          <a:bodyPr/>
          <a:lstStyle>
            <a:lvl1pPr marL="5080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72AE97DC-85CC-7147-BBEF-B7B0F14994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1257171"/>
            <a:ext cx="3200400" cy="373192"/>
          </a:xfrm>
        </p:spPr>
        <p:txBody>
          <a:bodyPr>
            <a:normAutofit/>
          </a:bodyPr>
          <a:lstStyle>
            <a:lvl1pPr marL="5080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CATEGORY.</a:t>
            </a:r>
          </a:p>
        </p:txBody>
      </p:sp>
    </p:spTree>
    <p:extLst>
      <p:ext uri="{BB962C8B-B14F-4D97-AF65-F5344CB8AC3E}">
        <p14:creationId xmlns:p14="http://schemas.microsoft.com/office/powerpoint/2010/main" val="112779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B9EF5B8-99C6-544C-8551-C1FA85D2EB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Google Shape;29;p1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26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7200" b="0" i="0">
                <a:solidFill>
                  <a:schemeClr val="bg1"/>
                </a:solidFill>
                <a:latin typeface="Beausite Fit Light" panose="020B040305050206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chemeClr val="bg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fld id="{94F6207F-D41D-624C-B37B-4A2393E0EFFD}" type="datetime1">
              <a:rPr lang="en-US" smtClean="0"/>
              <a:t>6/10/21</a:t>
            </a:fld>
            <a:endParaRPr lang="en-US" dirty="0"/>
          </a:p>
        </p:txBody>
      </p:sp>
      <p:sp>
        <p:nvSpPr>
          <p:cNvPr id="33" name="Google Shape;3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chemeClr val="bg1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102BC-9581-2F4B-8823-80B1073467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850" y="3979333"/>
            <a:ext cx="10521950" cy="2218267"/>
          </a:xfrm>
        </p:spPr>
        <p:txBody>
          <a:bodyPr/>
          <a:lstStyle>
            <a:lvl1pPr marL="5080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72AE97DC-85CC-7147-BBEF-B7B0F14994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1257171"/>
            <a:ext cx="3200400" cy="373192"/>
          </a:xfrm>
        </p:spPr>
        <p:txBody>
          <a:bodyPr>
            <a:normAutofit/>
          </a:bodyPr>
          <a:lstStyle>
            <a:lvl1pPr marL="5080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CATEGORY.</a:t>
            </a:r>
          </a:p>
        </p:txBody>
      </p:sp>
    </p:spTree>
    <p:extLst>
      <p:ext uri="{BB962C8B-B14F-4D97-AF65-F5344CB8AC3E}">
        <p14:creationId xmlns:p14="http://schemas.microsoft.com/office/powerpoint/2010/main" val="4230412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preserve="1" userDrawn="1">
  <p:cSld name="1_Two Conte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324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114300" lv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8" name="Google Shape;3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fld id="{D935C49F-30AC-C140-AE40-A481B913CECB}" type="datetime1">
              <a:rPr lang="en-US" smtClean="0"/>
              <a:t>6/10/21</a:t>
            </a:fld>
            <a:endParaRPr dirty="0"/>
          </a:p>
        </p:txBody>
      </p:sp>
      <p:sp>
        <p:nvSpPr>
          <p:cNvPr id="40" name="Google Shape;4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sp>
        <p:nvSpPr>
          <p:cNvPr id="8" name="Google Shape;18;p11">
            <a:extLst>
              <a:ext uri="{FF2B5EF4-FFF2-40B4-BE49-F238E27FC236}">
                <a16:creationId xmlns:a16="http://schemas.microsoft.com/office/drawing/2014/main" id="{A7C019FE-15A5-9F4D-B8A7-1022C23C9B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83642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>
                <a:latin typeface="Beausite Fit Light" panose="020B040305050206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972A26D-CD01-FE40-99A3-967E60ED31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6113" y="650219"/>
            <a:ext cx="755374" cy="755374"/>
          </a:xfrm>
          <a:prstGeom prst="rect">
            <a:avLst/>
          </a:prstGeom>
        </p:spPr>
      </p:pic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8642147E-9C00-0E40-9F6E-C97CEFBEEE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-16660"/>
            <a:ext cx="3200400" cy="373192"/>
          </a:xfrm>
        </p:spPr>
        <p:txBody>
          <a:bodyPr>
            <a:normAutofit/>
          </a:bodyPr>
          <a:lstStyle>
            <a:lvl1pPr marL="5080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CATEGORY.</a:t>
            </a:r>
          </a:p>
        </p:txBody>
      </p:sp>
      <p:pic>
        <p:nvPicPr>
          <p:cNvPr id="3" name="Picture 2" descr="A person and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1EFC20B9-C350-CA4D-A941-D96F1B18A74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315200" y="1826782"/>
            <a:ext cx="3359426" cy="4351984"/>
          </a:xfrm>
          <a:prstGeom prst="rect">
            <a:avLst/>
          </a:prstGeom>
        </p:spPr>
      </p:pic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F7CC24CE-3DE5-F245-A9C0-4AF49EED688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337826" y="5080000"/>
            <a:ext cx="23368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37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preserve="1" userDrawn="1">
  <p:cSld name="1_Two Conte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836426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114300" lv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8" name="Google Shape;3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fld id="{D935C49F-30AC-C140-AE40-A481B913CECB}" type="datetime1">
              <a:rPr lang="en-US" smtClean="0"/>
              <a:t>6/10/21</a:t>
            </a:fld>
            <a:endParaRPr dirty="0"/>
          </a:p>
        </p:txBody>
      </p:sp>
      <p:sp>
        <p:nvSpPr>
          <p:cNvPr id="40" name="Google Shape;4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sp>
        <p:nvSpPr>
          <p:cNvPr id="8" name="Google Shape;18;p11">
            <a:extLst>
              <a:ext uri="{FF2B5EF4-FFF2-40B4-BE49-F238E27FC236}">
                <a16:creationId xmlns:a16="http://schemas.microsoft.com/office/drawing/2014/main" id="{A7C019FE-15A5-9F4D-B8A7-1022C23C9B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83642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>
                <a:latin typeface="Beausite Fit Light" panose="020B040305050206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972A26D-CD01-FE40-99A3-967E60ED31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6113" y="650219"/>
            <a:ext cx="755374" cy="755374"/>
          </a:xfrm>
          <a:prstGeom prst="rect">
            <a:avLst/>
          </a:prstGeom>
        </p:spPr>
      </p:pic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8642147E-9C00-0E40-9F6E-C97CEFBEEE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-16660"/>
            <a:ext cx="3200400" cy="373192"/>
          </a:xfrm>
        </p:spPr>
        <p:txBody>
          <a:bodyPr>
            <a:normAutofit/>
          </a:bodyPr>
          <a:lstStyle>
            <a:lvl1pPr marL="5080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CATEGORY.</a:t>
            </a:r>
          </a:p>
        </p:txBody>
      </p:sp>
    </p:spTree>
    <p:extLst>
      <p:ext uri="{BB962C8B-B14F-4D97-AF65-F5344CB8AC3E}">
        <p14:creationId xmlns:p14="http://schemas.microsoft.com/office/powerpoint/2010/main" val="2576279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preserve="1" userDrawn="1">
  <p:cSld name="1_Two Conte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4"/>
          <p:cNvSpPr txBox="1">
            <a:spLocks noGrp="1"/>
          </p:cNvSpPr>
          <p:nvPr>
            <p:ph type="body" idx="1"/>
          </p:nvPr>
        </p:nvSpPr>
        <p:spPr>
          <a:xfrm>
            <a:off x="4521200" y="1847850"/>
            <a:ext cx="6153426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114300" lv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8" name="Google Shape;3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fld id="{D935C49F-30AC-C140-AE40-A481B913CECB}" type="datetime1">
              <a:rPr lang="en-US" smtClean="0"/>
              <a:t>6/10/21</a:t>
            </a:fld>
            <a:endParaRPr dirty="0"/>
          </a:p>
        </p:txBody>
      </p:sp>
      <p:sp>
        <p:nvSpPr>
          <p:cNvPr id="40" name="Google Shape;4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sp>
        <p:nvSpPr>
          <p:cNvPr id="8" name="Google Shape;18;p11">
            <a:extLst>
              <a:ext uri="{FF2B5EF4-FFF2-40B4-BE49-F238E27FC236}">
                <a16:creationId xmlns:a16="http://schemas.microsoft.com/office/drawing/2014/main" id="{A7C019FE-15A5-9F4D-B8A7-1022C23C9B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83642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>
                <a:latin typeface="Beausite Fit Light" panose="020B040305050206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972A26D-CD01-FE40-99A3-967E60ED31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6113" y="650219"/>
            <a:ext cx="755374" cy="755374"/>
          </a:xfrm>
          <a:prstGeom prst="rect">
            <a:avLst/>
          </a:prstGeom>
        </p:spPr>
      </p:pic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8642147E-9C00-0E40-9F6E-C97CEFBEEE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-16660"/>
            <a:ext cx="3200400" cy="373192"/>
          </a:xfrm>
        </p:spPr>
        <p:txBody>
          <a:bodyPr>
            <a:normAutofit/>
          </a:bodyPr>
          <a:lstStyle>
            <a:lvl1pPr marL="5080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CATEGORY.</a:t>
            </a:r>
          </a:p>
        </p:txBody>
      </p:sp>
      <p:pic>
        <p:nvPicPr>
          <p:cNvPr id="4" name="Picture 3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441D0755-A90F-EE44-B87F-5239AE494B3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8200" y="2610666"/>
            <a:ext cx="3513556" cy="2116119"/>
          </a:xfrm>
          <a:prstGeom prst="rect">
            <a:avLst/>
          </a:prstGeom>
        </p:spPr>
      </p:pic>
      <p:pic>
        <p:nvPicPr>
          <p:cNvPr id="18" name="Picture 17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16394DB9-3CDE-DD47-B7FE-0E53E9AA290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33400" y="4121131"/>
            <a:ext cx="23622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209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preserve="1" userDrawn="1">
  <p:cSld name="1_Comparis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5"/>
          <p:cNvSpPr txBox="1">
            <a:spLocks noGrp="1"/>
          </p:cNvSpPr>
          <p:nvPr>
            <p:ph type="body" idx="1" hasCustomPrompt="1"/>
          </p:nvPr>
        </p:nvSpPr>
        <p:spPr>
          <a:xfrm>
            <a:off x="838200" y="1699281"/>
            <a:ext cx="3433483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 b="1">
                <a:solidFill>
                  <a:schemeClr val="accent4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r>
              <a:rPr lang="en-US" dirty="0"/>
              <a:t>TITLE IN CAPS</a:t>
            </a:r>
            <a:endParaRPr dirty="0"/>
          </a:p>
        </p:txBody>
      </p:sp>
      <p:sp>
        <p:nvSpPr>
          <p:cNvPr id="44" name="Google Shape;44;p15"/>
          <p:cNvSpPr txBox="1">
            <a:spLocks noGrp="1"/>
          </p:cNvSpPr>
          <p:nvPr>
            <p:ph type="body" idx="2"/>
          </p:nvPr>
        </p:nvSpPr>
        <p:spPr>
          <a:xfrm>
            <a:off x="838200" y="2523193"/>
            <a:ext cx="3433483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114300" lv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5" name="Google Shape;45;p15"/>
          <p:cNvSpPr txBox="1">
            <a:spLocks noGrp="1"/>
          </p:cNvSpPr>
          <p:nvPr>
            <p:ph type="body" idx="3" hasCustomPrompt="1"/>
          </p:nvPr>
        </p:nvSpPr>
        <p:spPr>
          <a:xfrm>
            <a:off x="4271682" y="1699281"/>
            <a:ext cx="343348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 b="1">
                <a:solidFill>
                  <a:schemeClr val="accent4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r>
              <a:rPr lang="en-US" dirty="0"/>
              <a:t>TITLE IN CAPS</a:t>
            </a:r>
            <a:endParaRPr dirty="0"/>
          </a:p>
        </p:txBody>
      </p:sp>
      <p:sp>
        <p:nvSpPr>
          <p:cNvPr id="46" name="Google Shape;46;p15"/>
          <p:cNvSpPr txBox="1">
            <a:spLocks noGrp="1"/>
          </p:cNvSpPr>
          <p:nvPr>
            <p:ph type="body" idx="4"/>
          </p:nvPr>
        </p:nvSpPr>
        <p:spPr>
          <a:xfrm>
            <a:off x="4271682" y="2523193"/>
            <a:ext cx="343348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114300" lv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7" name="Google Shape;4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fld id="{CB01CD21-280E-E645-97CA-D5B0BB4BC690}" type="datetime1">
              <a:rPr lang="en-US" smtClean="0"/>
              <a:t>6/10/21</a:t>
            </a:fld>
            <a:endParaRPr dirty="0"/>
          </a:p>
        </p:txBody>
      </p:sp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sp>
        <p:nvSpPr>
          <p:cNvPr id="12" name="Google Shape;45;p15">
            <a:extLst>
              <a:ext uri="{FF2B5EF4-FFF2-40B4-BE49-F238E27FC236}">
                <a16:creationId xmlns:a16="http://schemas.microsoft.com/office/drawing/2014/main" id="{1EE08FF2-9825-D543-ACE0-C2B6EEFAEDF0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7705164" y="1699281"/>
            <a:ext cx="343348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 b="1">
                <a:solidFill>
                  <a:schemeClr val="accent4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r>
              <a:rPr lang="en-US" dirty="0"/>
              <a:t>TITLE IN CAPS</a:t>
            </a:r>
            <a:endParaRPr dirty="0"/>
          </a:p>
        </p:txBody>
      </p:sp>
      <p:sp>
        <p:nvSpPr>
          <p:cNvPr id="13" name="Google Shape;46;p15">
            <a:extLst>
              <a:ext uri="{FF2B5EF4-FFF2-40B4-BE49-F238E27FC236}">
                <a16:creationId xmlns:a16="http://schemas.microsoft.com/office/drawing/2014/main" id="{08797794-F994-C94A-9BBD-C77AFF33D715}"/>
              </a:ext>
            </a:extLst>
          </p:cNvPr>
          <p:cNvSpPr txBox="1">
            <a:spLocks noGrp="1"/>
          </p:cNvSpPr>
          <p:nvPr>
            <p:ph type="body" idx="14"/>
          </p:nvPr>
        </p:nvSpPr>
        <p:spPr>
          <a:xfrm>
            <a:off x="7705164" y="2523193"/>
            <a:ext cx="343348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45700" rIns="91425" bIns="45700" anchor="t" anchorCtr="0">
            <a:noAutofit/>
          </a:bodyPr>
          <a:lstStyle>
            <a:lvl1pPr marL="114300" lv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6" name="Google Shape;18;p11">
            <a:extLst>
              <a:ext uri="{FF2B5EF4-FFF2-40B4-BE49-F238E27FC236}">
                <a16:creationId xmlns:a16="http://schemas.microsoft.com/office/drawing/2014/main" id="{364FAAB3-4E80-C048-BEB0-EA3073104A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83642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>
                <a:latin typeface="Beausite Fit Light" panose="020B040305050206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310D04A-EA4F-E947-B5ED-ECE7D0BF8B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6113" y="650219"/>
            <a:ext cx="755374" cy="755374"/>
          </a:xfrm>
          <a:prstGeom prst="rect">
            <a:avLst/>
          </a:prstGeom>
        </p:spPr>
      </p:pic>
      <p:cxnSp>
        <p:nvCxnSpPr>
          <p:cNvPr id="18" name="Google Shape;108;p3">
            <a:extLst>
              <a:ext uri="{FF2B5EF4-FFF2-40B4-BE49-F238E27FC236}">
                <a16:creationId xmlns:a16="http://schemas.microsoft.com/office/drawing/2014/main" id="{5F791060-0BAA-5843-8F79-AFBDF51C6A1B}"/>
              </a:ext>
            </a:extLst>
          </p:cNvPr>
          <p:cNvCxnSpPr>
            <a:cxnSpLocks/>
          </p:cNvCxnSpPr>
          <p:nvPr userDrawn="1"/>
        </p:nvCxnSpPr>
        <p:spPr>
          <a:xfrm>
            <a:off x="838200" y="2244644"/>
            <a:ext cx="0" cy="3963137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" name="Google Shape;108;p3">
            <a:extLst>
              <a:ext uri="{FF2B5EF4-FFF2-40B4-BE49-F238E27FC236}">
                <a16:creationId xmlns:a16="http://schemas.microsoft.com/office/drawing/2014/main" id="{78C17AC5-0F60-EC48-A1D7-41AB8D1212BB}"/>
              </a:ext>
            </a:extLst>
          </p:cNvPr>
          <p:cNvCxnSpPr>
            <a:cxnSpLocks/>
          </p:cNvCxnSpPr>
          <p:nvPr userDrawn="1"/>
        </p:nvCxnSpPr>
        <p:spPr>
          <a:xfrm>
            <a:off x="4271682" y="2244644"/>
            <a:ext cx="0" cy="3963137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" name="Google Shape;108;p3">
            <a:extLst>
              <a:ext uri="{FF2B5EF4-FFF2-40B4-BE49-F238E27FC236}">
                <a16:creationId xmlns:a16="http://schemas.microsoft.com/office/drawing/2014/main" id="{0335C993-BA3E-144D-92FC-9992FC71E84A}"/>
              </a:ext>
            </a:extLst>
          </p:cNvPr>
          <p:cNvCxnSpPr>
            <a:cxnSpLocks/>
          </p:cNvCxnSpPr>
          <p:nvPr userDrawn="1"/>
        </p:nvCxnSpPr>
        <p:spPr>
          <a:xfrm>
            <a:off x="7705164" y="2244644"/>
            <a:ext cx="0" cy="3963137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65D92EEE-0519-1C4E-AC77-4751749445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-16660"/>
            <a:ext cx="3200400" cy="373192"/>
          </a:xfrm>
        </p:spPr>
        <p:txBody>
          <a:bodyPr>
            <a:normAutofit/>
          </a:bodyPr>
          <a:lstStyle>
            <a:lvl1pPr marL="5080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CATEGORY.</a:t>
            </a:r>
          </a:p>
        </p:txBody>
      </p:sp>
    </p:spTree>
    <p:extLst>
      <p:ext uri="{BB962C8B-B14F-4D97-AF65-F5344CB8AC3E}">
        <p14:creationId xmlns:p14="http://schemas.microsoft.com/office/powerpoint/2010/main" val="2453852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preserve="1" userDrawn="1">
  <p:cSld name="1_Comparison">
    <p:bg>
      <p:bgPr>
        <a:solidFill>
          <a:srgbClr val="D6D6DE">
            <a:alpha val="49588"/>
          </a:srgbClr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Shape&#10;&#10;Description automatically generated">
            <a:extLst>
              <a:ext uri="{FF2B5EF4-FFF2-40B4-BE49-F238E27FC236}">
                <a16:creationId xmlns:a16="http://schemas.microsoft.com/office/drawing/2014/main" id="{FC626798-821D-7A49-86EA-0039980961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3000"/>
          </a:blip>
          <a:srcRect b="8056"/>
          <a:stretch/>
        </p:blipFill>
        <p:spPr>
          <a:xfrm>
            <a:off x="0" y="-16660"/>
            <a:ext cx="12232068" cy="6874660"/>
          </a:xfrm>
          <a:prstGeom prst="rect">
            <a:avLst/>
          </a:prstGeom>
        </p:spPr>
      </p:pic>
      <p:sp>
        <p:nvSpPr>
          <p:cNvPr id="43" name="Google Shape;43;p15"/>
          <p:cNvSpPr txBox="1">
            <a:spLocks noGrp="1"/>
          </p:cNvSpPr>
          <p:nvPr>
            <p:ph type="body" idx="1" hasCustomPrompt="1"/>
          </p:nvPr>
        </p:nvSpPr>
        <p:spPr>
          <a:xfrm>
            <a:off x="545541" y="1719528"/>
            <a:ext cx="548322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 b="1">
                <a:solidFill>
                  <a:schemeClr val="accent4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r>
              <a:rPr lang="en-US" dirty="0"/>
              <a:t>TITLE IN CAPS</a:t>
            </a:r>
            <a:endParaRPr dirty="0"/>
          </a:p>
        </p:txBody>
      </p:sp>
      <p:sp>
        <p:nvSpPr>
          <p:cNvPr id="44" name="Google Shape;44;p15"/>
          <p:cNvSpPr txBox="1">
            <a:spLocks noGrp="1"/>
          </p:cNvSpPr>
          <p:nvPr>
            <p:ph type="body" idx="2"/>
          </p:nvPr>
        </p:nvSpPr>
        <p:spPr>
          <a:xfrm>
            <a:off x="545542" y="2580493"/>
            <a:ext cx="5483222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114300" lv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7" name="Google Shape;4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fld id="{679FD2A3-242B-1042-9792-F8E77B82D0F3}" type="datetime1">
              <a:rPr lang="en-US" smtClean="0"/>
              <a:t>6/10/21</a:t>
            </a:fld>
            <a:endParaRPr dirty="0"/>
          </a:p>
        </p:txBody>
      </p:sp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sp>
        <p:nvSpPr>
          <p:cNvPr id="14" name="Google Shape;18;p11">
            <a:extLst>
              <a:ext uri="{FF2B5EF4-FFF2-40B4-BE49-F238E27FC236}">
                <a16:creationId xmlns:a16="http://schemas.microsoft.com/office/drawing/2014/main" id="{EA661C85-875B-FB4D-8E8F-50BF6EAE87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83642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>
                <a:latin typeface="Beausite Fit Light" panose="020B040305050206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F9089C9-23B7-9041-9251-689BE3DD2A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76113" y="650219"/>
            <a:ext cx="755374" cy="755374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2362277-7DB8-B346-97BC-3FE6E7A6F5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-16660"/>
            <a:ext cx="3200400" cy="373192"/>
          </a:xfrm>
        </p:spPr>
        <p:txBody>
          <a:bodyPr>
            <a:normAutofit/>
          </a:bodyPr>
          <a:lstStyle>
            <a:lvl1pPr marL="5080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CATEGORY.</a:t>
            </a:r>
          </a:p>
        </p:txBody>
      </p:sp>
      <p:sp>
        <p:nvSpPr>
          <p:cNvPr id="39" name="Google Shape;43;p15">
            <a:extLst>
              <a:ext uri="{FF2B5EF4-FFF2-40B4-BE49-F238E27FC236}">
                <a16:creationId xmlns:a16="http://schemas.microsoft.com/office/drawing/2014/main" id="{ABE5DE76-3A3F-F346-A745-6BF4745C802C}"/>
              </a:ext>
            </a:extLst>
          </p:cNvPr>
          <p:cNvSpPr txBox="1">
            <a:spLocks noGrp="1"/>
          </p:cNvSpPr>
          <p:nvPr>
            <p:ph type="body" idx="18" hasCustomPrompt="1"/>
          </p:nvPr>
        </p:nvSpPr>
        <p:spPr>
          <a:xfrm>
            <a:off x="545540" y="3951001"/>
            <a:ext cx="548322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 b="1">
                <a:solidFill>
                  <a:schemeClr val="accent4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r>
              <a:rPr lang="en-US" dirty="0"/>
              <a:t>TITLE IN CAPS</a:t>
            </a:r>
            <a:endParaRPr dirty="0"/>
          </a:p>
        </p:txBody>
      </p:sp>
      <p:sp>
        <p:nvSpPr>
          <p:cNvPr id="40" name="Google Shape;44;p15">
            <a:extLst>
              <a:ext uri="{FF2B5EF4-FFF2-40B4-BE49-F238E27FC236}">
                <a16:creationId xmlns:a16="http://schemas.microsoft.com/office/drawing/2014/main" id="{BC803E9F-F07E-C54C-ABE5-AAE0C05F7E90}"/>
              </a:ext>
            </a:extLst>
          </p:cNvPr>
          <p:cNvSpPr txBox="1">
            <a:spLocks noGrp="1"/>
          </p:cNvSpPr>
          <p:nvPr>
            <p:ph type="body" idx="19"/>
          </p:nvPr>
        </p:nvSpPr>
        <p:spPr>
          <a:xfrm>
            <a:off x="545541" y="4811966"/>
            <a:ext cx="5483222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114300" lv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1" name="Google Shape;43;p15">
            <a:extLst>
              <a:ext uri="{FF2B5EF4-FFF2-40B4-BE49-F238E27FC236}">
                <a16:creationId xmlns:a16="http://schemas.microsoft.com/office/drawing/2014/main" id="{758B30C8-A712-854F-9594-F71493D17DAB}"/>
              </a:ext>
            </a:extLst>
          </p:cNvPr>
          <p:cNvSpPr txBox="1">
            <a:spLocks noGrp="1"/>
          </p:cNvSpPr>
          <p:nvPr>
            <p:ph type="body" idx="20" hasCustomPrompt="1"/>
          </p:nvPr>
        </p:nvSpPr>
        <p:spPr>
          <a:xfrm>
            <a:off x="6028763" y="1685982"/>
            <a:ext cx="548322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 b="1">
                <a:solidFill>
                  <a:schemeClr val="accent4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r>
              <a:rPr lang="en-US" dirty="0"/>
              <a:t>TITLE IN CAPS</a:t>
            </a:r>
            <a:endParaRPr dirty="0"/>
          </a:p>
        </p:txBody>
      </p:sp>
      <p:sp>
        <p:nvSpPr>
          <p:cNvPr id="50" name="Google Shape;44;p15">
            <a:extLst>
              <a:ext uri="{FF2B5EF4-FFF2-40B4-BE49-F238E27FC236}">
                <a16:creationId xmlns:a16="http://schemas.microsoft.com/office/drawing/2014/main" id="{5E082C80-50A6-D744-925B-82AE9A4357D0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6028764" y="2546947"/>
            <a:ext cx="5483222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114300" lv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51" name="Google Shape;43;p15">
            <a:extLst>
              <a:ext uri="{FF2B5EF4-FFF2-40B4-BE49-F238E27FC236}">
                <a16:creationId xmlns:a16="http://schemas.microsoft.com/office/drawing/2014/main" id="{ECEE11EC-4A69-084A-A8F6-A928BD03DD45}"/>
              </a:ext>
            </a:extLst>
          </p:cNvPr>
          <p:cNvSpPr txBox="1">
            <a:spLocks noGrp="1"/>
          </p:cNvSpPr>
          <p:nvPr>
            <p:ph type="body" idx="22" hasCustomPrompt="1"/>
          </p:nvPr>
        </p:nvSpPr>
        <p:spPr>
          <a:xfrm>
            <a:off x="6028762" y="3917455"/>
            <a:ext cx="548322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 b="1">
                <a:solidFill>
                  <a:schemeClr val="accent4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r>
              <a:rPr lang="en-US" dirty="0"/>
              <a:t>TITLE IN CAPS</a:t>
            </a:r>
            <a:endParaRPr dirty="0"/>
          </a:p>
        </p:txBody>
      </p:sp>
      <p:sp>
        <p:nvSpPr>
          <p:cNvPr id="52" name="Google Shape;44;p15">
            <a:extLst>
              <a:ext uri="{FF2B5EF4-FFF2-40B4-BE49-F238E27FC236}">
                <a16:creationId xmlns:a16="http://schemas.microsoft.com/office/drawing/2014/main" id="{3D05E403-C16B-2F4B-A0A4-CBA4641D7F2D}"/>
              </a:ext>
            </a:extLst>
          </p:cNvPr>
          <p:cNvSpPr txBox="1">
            <a:spLocks noGrp="1"/>
          </p:cNvSpPr>
          <p:nvPr>
            <p:ph type="body" idx="23"/>
          </p:nvPr>
        </p:nvSpPr>
        <p:spPr>
          <a:xfrm>
            <a:off x="6028763" y="4778420"/>
            <a:ext cx="5483222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114300" lv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1389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2D039F21-A0B0-C54D-A03E-C180D6EA2D08}" type="datetime1">
              <a:rPr lang="en-US" smtClean="0"/>
              <a:t>6/10/21</a:t>
            </a:fld>
            <a:endParaRPr dirty="0"/>
          </a:p>
        </p:txBody>
      </p:sp>
      <p:sp>
        <p:nvSpPr>
          <p:cNvPr id="10" name="Google Shape;1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65" r:id="rId4"/>
    <p:sldLayoutId id="2147483663" r:id="rId5"/>
    <p:sldLayoutId id="2147483666" r:id="rId6"/>
    <p:sldLayoutId id="2147483664" r:id="rId7"/>
    <p:sldLayoutId id="2147483659" r:id="rId8"/>
    <p:sldLayoutId id="2147483658" r:id="rId9"/>
    <p:sldLayoutId id="2147483656" r:id="rId10"/>
    <p:sldLayoutId id="2147483661" r:id="rId11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Beausite Fit Light" panose="020B0403050502060203" pitchFamily="34" charset="0"/>
          <a:ea typeface="Beausite Fit Light" panose="020B0403050502060203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moderne.io/" TargetMode="Externa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DCFC8-8876-5943-A644-C94700630F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/>
              <a:t>Large Scale </a:t>
            </a:r>
            <a:br>
              <a:rPr lang="en-US" sz="6600" dirty="0"/>
            </a:br>
            <a:r>
              <a:rPr lang="en-US" sz="6600" dirty="0"/>
              <a:t>Automated Refactoring</a:t>
            </a:r>
            <a:endParaRPr lang="en-US" sz="6600" u="sn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759E23-3D10-4C49-9699-30733E4DE5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June </a:t>
            </a:r>
            <a:r>
              <a:rPr lang="en-US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2238706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F3898-CB79-4641-88F5-521ACCC9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175" y="2154238"/>
            <a:ext cx="6546850" cy="1274762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chemeClr val="lt1"/>
                </a:solidFill>
              </a:rPr>
              <a:t>For code, maintainability </a:t>
            </a:r>
            <a:br>
              <a:rPr lang="en-US" sz="4400" dirty="0">
                <a:solidFill>
                  <a:schemeClr val="lt1"/>
                </a:solidFill>
              </a:rPr>
            </a:br>
            <a:r>
              <a:rPr lang="en-US" sz="4400" dirty="0">
                <a:solidFill>
                  <a:schemeClr val="lt1"/>
                </a:solidFill>
              </a:rPr>
              <a:t>is </a:t>
            </a:r>
            <a:r>
              <a:rPr lang="en-US" sz="4400" u="sng" dirty="0">
                <a:solidFill>
                  <a:schemeClr val="lt1"/>
                </a:solidFill>
              </a:rPr>
              <a:t>destiny</a:t>
            </a:r>
            <a:r>
              <a:rPr lang="en-US" sz="4400" dirty="0">
                <a:solidFill>
                  <a:schemeClr val="lt1"/>
                </a:solidFill>
              </a:rPr>
              <a:t>.</a:t>
            </a:r>
            <a:endParaRPr lang="en-US" sz="4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A24020-A201-6C4F-8BBD-79FC04EB27F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4F6207F-D41D-624C-B37B-4A2393E0EFFD}" type="datetime1">
              <a:rPr lang="en-US" smtClean="0"/>
              <a:t>6/10/21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0237A-D0DE-6F44-8C34-0B3DAC65AD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A9DCA7-FB88-2740-BC94-E2C645CCF5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5175" y="3508375"/>
            <a:ext cx="6546850" cy="191029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chemeClr val="lt1"/>
                </a:solidFill>
              </a:rPr>
              <a:t>20-30% of our time is spent on tedious code maintenance. Code maintenance feels like doing the dishes.</a:t>
            </a:r>
            <a:br>
              <a:rPr lang="en-US" sz="2000" dirty="0">
                <a:solidFill>
                  <a:schemeClr val="lt1"/>
                </a:solidFill>
              </a:rPr>
            </a:br>
            <a:r>
              <a:rPr lang="en-US" sz="2000" dirty="0">
                <a:solidFill>
                  <a:schemeClr val="lt1"/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chemeClr val="lt1"/>
                </a:solidFill>
              </a:rPr>
              <a:t>As developers, we are left begging our business to let us do maintenance. We actually </a:t>
            </a:r>
            <a:br>
              <a:rPr lang="en-US" sz="2000" dirty="0">
                <a:solidFill>
                  <a:schemeClr val="lt1"/>
                </a:solidFill>
              </a:rPr>
            </a:br>
            <a:r>
              <a:rPr lang="en-US" sz="2000" b="1" dirty="0">
                <a:solidFill>
                  <a:schemeClr val="lt1"/>
                </a:solidFill>
              </a:rPr>
              <a:t>beg to do the dishes</a:t>
            </a:r>
            <a:r>
              <a:rPr lang="en-US" sz="2000" dirty="0">
                <a:solidFill>
                  <a:schemeClr val="lt1"/>
                </a:solidFill>
              </a:rPr>
              <a:t>. Does this seem right?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46C5038-7ACB-5645-8B84-4D2B6BE2EA2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525" y="1701671"/>
            <a:ext cx="3200400" cy="3731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CALL TO ACTION.</a:t>
            </a:r>
          </a:p>
        </p:txBody>
      </p:sp>
    </p:spTree>
    <p:extLst>
      <p:ext uri="{BB962C8B-B14F-4D97-AF65-F5344CB8AC3E}">
        <p14:creationId xmlns:p14="http://schemas.microsoft.com/office/powerpoint/2010/main" val="4049100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51310-A1AA-5142-9751-3D7D92A96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860852"/>
            <a:ext cx="3330387" cy="3549783"/>
          </a:xfrm>
        </p:spPr>
        <p:txBody>
          <a:bodyPr>
            <a:normAutofit/>
          </a:bodyPr>
          <a:lstStyle/>
          <a:p>
            <a:r>
              <a:rPr lang="en-US" sz="3600" dirty="0"/>
              <a:t>Netflix platform team can't remove internal logger </a:t>
            </a:r>
            <a:br>
              <a:rPr lang="en-US" sz="3600" dirty="0"/>
            </a:br>
            <a:r>
              <a:rPr lang="en-US" sz="3600" b="1" u="sng" dirty="0"/>
              <a:t>6 years</a:t>
            </a:r>
            <a:r>
              <a:rPr lang="en-US" sz="3600" dirty="0"/>
              <a:t> after deprecating it for SLF4J.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6F15F-AF42-1847-A218-4DE0342D582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DD4EF4C-9613-C744-9565-4C7F90DC0EF6}" type="datetime1">
              <a:rPr lang="en-US" smtClean="0"/>
              <a:t>6/10/21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6E15C2-DCA2-5341-B746-478A1F5DAD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2BB3A3-DAFF-FF43-A83C-7B4A368F07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1000" y="471488"/>
            <a:ext cx="3200400" cy="3731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TRANSFORMATION.</a:t>
            </a:r>
          </a:p>
        </p:txBody>
      </p:sp>
      <p:pic>
        <p:nvPicPr>
          <p:cNvPr id="10" name="Picture 9" descr="Chart, pie chart&#10;&#10;Description automatically generated">
            <a:extLst>
              <a:ext uri="{FF2B5EF4-FFF2-40B4-BE49-F238E27FC236}">
                <a16:creationId xmlns:a16="http://schemas.microsoft.com/office/drawing/2014/main" id="{DDEC7419-ADF6-7648-A53C-0C6AC5B22F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7517615" y="3977640"/>
            <a:ext cx="4672856" cy="35554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5FF967-3708-2D43-BB46-76FBBE242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352" y="509455"/>
            <a:ext cx="8381648" cy="47418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8A2541-DBE3-F142-8791-6AC993A3A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352" y="658084"/>
            <a:ext cx="8303774" cy="468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804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A25FBC-C5F5-2B47-9CC3-D932A01EB26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935C49F-30AC-C140-AE40-A481B913CECB}" type="datetime1">
              <a:rPr lang="en-US" smtClean="0"/>
              <a:t>6/10/21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3D6FBA-CF70-C34A-BC15-BD3F0B089C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88104E-A9F4-0546-9EEF-485BB506A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Built on an </a:t>
            </a:r>
            <a:r>
              <a:rPr lang="en-US" sz="3600" b="1" u="sng" dirty="0"/>
              <a:t>abstract syntax tree</a:t>
            </a:r>
            <a:r>
              <a:rPr lang="en-US" sz="3600" dirty="0"/>
              <a:t> that preserves formatting and type information.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275160-7B33-E749-AE57-BF6D7C05C0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TRANSFORMATION.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84DDCF-9E29-254E-82A9-6D23293D0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760" y="1974117"/>
            <a:ext cx="5208529" cy="40519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7DEE28-E12B-C047-B7EF-CCD5F6DFA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94" y="1974117"/>
            <a:ext cx="3395612" cy="4051907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DFC98612-5624-034F-81E8-7A82BF25D111}"/>
              </a:ext>
            </a:extLst>
          </p:cNvPr>
          <p:cNvSpPr/>
          <p:nvPr/>
        </p:nvSpPr>
        <p:spPr>
          <a:xfrm>
            <a:off x="4038600" y="2433205"/>
            <a:ext cx="2672699" cy="1991589"/>
          </a:xfrm>
          <a:prstGeom prst="rightArrow">
            <a:avLst>
              <a:gd name="adj1" fmla="val 50000"/>
              <a:gd name="adj2" fmla="val 46129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Rewrite turns code into a tree</a:t>
            </a:r>
          </a:p>
        </p:txBody>
      </p:sp>
    </p:spTree>
    <p:extLst>
      <p:ext uri="{BB962C8B-B14F-4D97-AF65-F5344CB8AC3E}">
        <p14:creationId xmlns:p14="http://schemas.microsoft.com/office/powerpoint/2010/main" val="57835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DC2E9-4AAC-CC4E-B3EA-5D6E991B6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51817"/>
            <a:ext cx="10515600" cy="654320"/>
          </a:xfrm>
        </p:spPr>
        <p:txBody>
          <a:bodyPr>
            <a:normAutofit/>
          </a:bodyPr>
          <a:lstStyle/>
          <a:p>
            <a:r>
              <a:rPr lang="en-US" sz="4000" dirty="0"/>
              <a:t>Capabilities available now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5F2A44-F602-D14F-BF10-48F8DF9A926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4F6207F-D41D-624C-B37B-4A2393E0EFFD}" type="datetime1">
              <a:rPr lang="en-US" smtClean="0"/>
              <a:t>6/10/21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614FF1-7275-F346-9527-D3BE28ADEB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FF2456-0E78-414C-91BD-D77037A098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785513"/>
            <a:ext cx="10515600" cy="3894692"/>
          </a:xfrm>
        </p:spPr>
        <p:txBody>
          <a:bodyPr>
            <a:normAutofit fontScale="77500" lnSpcReduction="20000"/>
          </a:bodyPr>
          <a:lstStyle/>
          <a:p>
            <a:pPr marL="571500" indent="-457200">
              <a:lnSpc>
                <a:spcPct val="12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Basic recipes: AutoFormat, </a:t>
            </a:r>
            <a:r>
              <a:rPr lang="en-US" dirty="0" err="1"/>
              <a:t>FindType</a:t>
            </a:r>
            <a:r>
              <a:rPr lang="en-US" dirty="0"/>
              <a:t>, </a:t>
            </a:r>
            <a:r>
              <a:rPr lang="en-US" dirty="0" err="1"/>
              <a:t>ChangeType</a:t>
            </a:r>
            <a:r>
              <a:rPr lang="en-US" dirty="0"/>
              <a:t>, </a:t>
            </a:r>
            <a:r>
              <a:rPr lang="en-US" dirty="0" err="1"/>
              <a:t>ChangeMethodName</a:t>
            </a:r>
            <a:endParaRPr lang="en-US" dirty="0"/>
          </a:p>
          <a:p>
            <a:pPr marL="571500" indent="-457200">
              <a:lnSpc>
                <a:spcPct val="12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Best Practices: Spring, JUnit, security, code cleanup</a:t>
            </a:r>
          </a:p>
          <a:p>
            <a:pPr marL="571500" indent="-457200">
              <a:lnSpc>
                <a:spcPct val="12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Framework migrations: JUnit 4 to 5, Spring Boot 1 to 2</a:t>
            </a:r>
          </a:p>
          <a:p>
            <a:pPr marL="571500" indent="-457200">
              <a:lnSpc>
                <a:spcPct val="12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Maven dependency management: transitive dependency search, upgrade, exclusion</a:t>
            </a:r>
          </a:p>
          <a:p>
            <a:pPr marL="571500" indent="-457200">
              <a:lnSpc>
                <a:spcPct val="12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Custom recipes: remove unused </a:t>
            </a:r>
            <a:r>
              <a:rPr lang="en-US" dirty="0" err="1"/>
              <a:t>LaunchDarkly</a:t>
            </a:r>
            <a:r>
              <a:rPr lang="en-US" dirty="0"/>
              <a:t> flags, migrate internal APIs, fix CVEs</a:t>
            </a:r>
          </a:p>
          <a:p>
            <a:pPr marL="571500" indent="-457200">
              <a:lnSpc>
                <a:spcPct val="12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Infrastructure as Code: YAML, Kubernetes</a:t>
            </a:r>
          </a:p>
          <a:p>
            <a:pPr>
              <a:lnSpc>
                <a:spcPct val="120000"/>
              </a:lnSpc>
              <a:buClr>
                <a:schemeClr val="bg1"/>
              </a:buClr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33C6CE-842F-D643-A15D-FAACB8F7F2C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200" y="599249"/>
            <a:ext cx="3200400" cy="3731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USE CASES.</a:t>
            </a:r>
          </a:p>
        </p:txBody>
      </p:sp>
    </p:spTree>
    <p:extLst>
      <p:ext uri="{BB962C8B-B14F-4D97-AF65-F5344CB8AC3E}">
        <p14:creationId xmlns:p14="http://schemas.microsoft.com/office/powerpoint/2010/main" val="1459984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845AF-F5EB-1A41-9362-491DA042D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719" y="403652"/>
            <a:ext cx="3437132" cy="3025348"/>
          </a:xfrm>
        </p:spPr>
        <p:txBody>
          <a:bodyPr>
            <a:normAutofit fontScale="90000"/>
          </a:bodyPr>
          <a:lstStyle/>
          <a:p>
            <a:r>
              <a:rPr lang="en-US" dirty="0"/>
              <a:t>Thanks for coming.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We need your help!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25D81-10D0-FB48-8537-8A2A8AAF4B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81500" y="946673"/>
            <a:ext cx="7402945" cy="5261108"/>
          </a:xfrm>
        </p:spPr>
        <p:txBody>
          <a:bodyPr>
            <a:normAutofit/>
          </a:bodyPr>
          <a:lstStyle/>
          <a:p>
            <a:pPr marL="482600" indent="-457200">
              <a:buFont typeface="Arial" panose="020B0604020202020204" pitchFamily="34" charset="0"/>
              <a:buChar char="•"/>
            </a:pPr>
            <a:r>
              <a:rPr lang="en-US" sz="2800" dirty="0"/>
              <a:t>We hope everyone will:</a:t>
            </a:r>
          </a:p>
          <a:p>
            <a:pPr marL="13716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Star or follow:</a:t>
            </a:r>
            <a:br>
              <a:rPr lang="en-US" sz="2400" dirty="0"/>
            </a:br>
            <a:r>
              <a:rPr lang="en-US" sz="2400" b="1" dirty="0" err="1"/>
              <a:t>github.com</a:t>
            </a:r>
            <a:r>
              <a:rPr lang="en-US" sz="2400" b="1" dirty="0"/>
              <a:t>/</a:t>
            </a:r>
            <a:r>
              <a:rPr lang="en-US" sz="2400" b="1" dirty="0" err="1"/>
              <a:t>openrewrite</a:t>
            </a:r>
            <a:r>
              <a:rPr lang="en-US" sz="2400" b="1" dirty="0"/>
              <a:t>/rewrite</a:t>
            </a:r>
          </a:p>
          <a:p>
            <a:pPr marL="13716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Open at least one issue on </a:t>
            </a:r>
            <a:r>
              <a:rPr lang="en-US" sz="2400" dirty="0" err="1"/>
              <a:t>Github</a:t>
            </a:r>
            <a:r>
              <a:rPr lang="en-US" sz="2400" dirty="0"/>
              <a:t> asking for a fix/migration you’d like to see. Ask for anything!</a:t>
            </a:r>
          </a:p>
          <a:p>
            <a:pPr marL="13716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Follow </a:t>
            </a:r>
            <a:r>
              <a:rPr lang="en-US" sz="2400" b="1" dirty="0"/>
              <a:t>@</a:t>
            </a:r>
            <a:r>
              <a:rPr lang="en-US" sz="2400" b="1" dirty="0" err="1"/>
              <a:t>moderneinc</a:t>
            </a:r>
            <a:r>
              <a:rPr lang="en-US" sz="2400" b="1" dirty="0"/>
              <a:t> </a:t>
            </a:r>
            <a:r>
              <a:rPr lang="en-US" sz="2400" dirty="0"/>
              <a:t>on Twitter.</a:t>
            </a:r>
            <a:br>
              <a:rPr lang="en-US" sz="2400" dirty="0"/>
            </a:br>
            <a:endParaRPr lang="en-US" sz="2400" dirty="0"/>
          </a:p>
          <a:p>
            <a:pPr marL="482600" indent="-457200">
              <a:buFont typeface="Arial" panose="020B0604020202020204" pitchFamily="34" charset="0"/>
              <a:buChar char="•"/>
            </a:pPr>
            <a:r>
              <a:rPr lang="en-US" sz="2800" dirty="0"/>
              <a:t>We hope most of you will:</a:t>
            </a:r>
          </a:p>
          <a:p>
            <a:pPr marL="13716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Go to </a:t>
            </a:r>
            <a:r>
              <a:rPr lang="en-US" sz="2400" dirty="0">
                <a:hlinkClick r:id="rId2"/>
              </a:rPr>
              <a:t>https://moderne.io/</a:t>
            </a:r>
            <a:r>
              <a:rPr lang="en-US" sz="2400" dirty="0"/>
              <a:t>, and fill out the simple form. We’ll invite you to log in and play with the UI shortly.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9A60B7-3BC5-3E43-A9EA-C81C3F27C2E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DD4EF4C-9613-C744-9565-4C7F90DC0EF6}" type="datetime1">
              <a:rPr lang="en-US" smtClean="0"/>
              <a:t>6/10/21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6BA50-CB65-684E-AFBA-850F073BD7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1793D5-ADBA-CC4B-881C-3D8A1DFA16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CONCLUSION.</a:t>
            </a:r>
          </a:p>
        </p:txBody>
      </p:sp>
    </p:spTree>
    <p:extLst>
      <p:ext uri="{BB962C8B-B14F-4D97-AF65-F5344CB8AC3E}">
        <p14:creationId xmlns:p14="http://schemas.microsoft.com/office/powerpoint/2010/main" val="4210195663"/>
      </p:ext>
    </p:extLst>
  </p:cSld>
  <p:clrMapOvr>
    <a:masterClrMapping/>
  </p:clrMapOvr>
</p:sld>
</file>

<file path=ppt/theme/theme1.xml><?xml version="1.0" encoding="utf-8"?>
<a:theme xmlns:a="http://schemas.openxmlformats.org/drawingml/2006/main" name="Moderne Theme">
  <a:themeElements>
    <a:clrScheme name="Moderne">
      <a:dk1>
        <a:srgbClr val="00193C"/>
      </a:dk1>
      <a:lt1>
        <a:srgbClr val="FFFFFF"/>
      </a:lt1>
      <a:dk2>
        <a:srgbClr val="00193C"/>
      </a:dk2>
      <a:lt2>
        <a:srgbClr val="FFFFFF"/>
      </a:lt2>
      <a:accent1>
        <a:srgbClr val="05052E"/>
      </a:accent1>
      <a:accent2>
        <a:srgbClr val="33FF99"/>
      </a:accent2>
      <a:accent3>
        <a:srgbClr val="2E42FF"/>
      </a:accent3>
      <a:accent4>
        <a:srgbClr val="FF1947"/>
      </a:accent4>
      <a:accent5>
        <a:srgbClr val="F9A91B"/>
      </a:accent5>
      <a:accent6>
        <a:srgbClr val="FF8080"/>
      </a:accent6>
      <a:hlink>
        <a:srgbClr val="2E42FF"/>
      </a:hlink>
      <a:folHlink>
        <a:srgbClr val="99AA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5411</TotalTime>
  <Words>285</Words>
  <Application>Microsoft Macintosh PowerPoint</Application>
  <PresentationFormat>Widescreen</PresentationFormat>
  <Paragraphs>37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Beausite Fit Light</vt:lpstr>
      <vt:lpstr>Calibri</vt:lpstr>
      <vt:lpstr>Arial</vt:lpstr>
      <vt:lpstr>Poppins</vt:lpstr>
      <vt:lpstr>Moderne Theme</vt:lpstr>
      <vt:lpstr>Large Scale  Automated Refactoring</vt:lpstr>
      <vt:lpstr>For code, maintainability  is destiny.</vt:lpstr>
      <vt:lpstr>Netflix platform team can't remove internal logger  6 years after deprecating it for SLF4J.</vt:lpstr>
      <vt:lpstr>Built on an abstract syntax tree that preserves formatting and type information.</vt:lpstr>
      <vt:lpstr>Capabilities available now</vt:lpstr>
      <vt:lpstr>Thanks for coming.   We need your help!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the future</dc:title>
  <cp:lastModifiedBy>Jonathan Schneider</cp:lastModifiedBy>
  <cp:revision>175</cp:revision>
  <dcterms:modified xsi:type="dcterms:W3CDTF">2021-06-10T20:44:45Z</dcterms:modified>
</cp:coreProperties>
</file>